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 id="262" r:id="rId8"/>
    <p:sldId id="266" r:id="rId9"/>
    <p:sldId id="263" r:id="rId10"/>
    <p:sldId id="264" r:id="rId11"/>
    <p:sldId id="265" r:id="rId12"/>
    <p:sldId id="267" r:id="rId13"/>
    <p:sldId id="269" r:id="rId14"/>
    <p:sldId id="268"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71"/>
  </p:normalViewPr>
  <p:slideViewPr>
    <p:cSldViewPr snapToGrid="0" snapToObjects="1">
      <p:cViewPr varScale="1">
        <p:scale>
          <a:sx n="110" d="100"/>
          <a:sy n="110" d="100"/>
        </p:scale>
        <p:origin x="6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zh-CN" altLang="en-US"/>
              <a:t>单击此处编辑母版标题样式</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8/14/19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zh-CN" altLang="en-US"/>
              <a:t>单击此处编辑母版标题样式</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8/14/19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8/14/19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none" baseline="0">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none" baseline="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8.tiff"/><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c/ga-customer-revenue-prediction/overview"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8DC0C7-8C68-3E4F-9340-6657BB995860}"/>
              </a:ext>
            </a:extLst>
          </p:cNvPr>
          <p:cNvSpPr>
            <a:spLocks noGrp="1"/>
          </p:cNvSpPr>
          <p:nvPr>
            <p:ph type="ctrTitle"/>
          </p:nvPr>
        </p:nvSpPr>
        <p:spPr>
          <a:xfrm>
            <a:off x="1623691" y="1389927"/>
            <a:ext cx="8676222" cy="4078146"/>
          </a:xfrm>
        </p:spPr>
        <p:txBody>
          <a:bodyPr>
            <a:normAutofit/>
          </a:bodyPr>
          <a:lstStyle/>
          <a:p>
            <a:r>
              <a:rPr lang="en-US" altLang="zh-CN" cap="none" dirty="0">
                <a:effectLst/>
              </a:rPr>
              <a:t>Google  Analytics Customer Revenue Prediction</a:t>
            </a:r>
            <a:br>
              <a:rPr lang="en-US" altLang="zh-CN" cap="none" dirty="0">
                <a:effectLst/>
              </a:rPr>
            </a:br>
            <a:br>
              <a:rPr lang="en-US" altLang="zh-CN" dirty="0"/>
            </a:br>
            <a:endParaRPr kumimoji="1" lang="zh-CN" altLang="en-US" dirty="0"/>
          </a:p>
        </p:txBody>
      </p:sp>
      <p:sp>
        <p:nvSpPr>
          <p:cNvPr id="3" name="副标题 2">
            <a:extLst>
              <a:ext uri="{FF2B5EF4-FFF2-40B4-BE49-F238E27FC236}">
                <a16:creationId xmlns:a16="http://schemas.microsoft.com/office/drawing/2014/main" id="{13393573-7909-F648-A592-F7235818100B}"/>
              </a:ext>
            </a:extLst>
          </p:cNvPr>
          <p:cNvSpPr>
            <a:spLocks noGrp="1"/>
          </p:cNvSpPr>
          <p:nvPr>
            <p:ph type="subTitle" idx="1"/>
          </p:nvPr>
        </p:nvSpPr>
        <p:spPr>
          <a:xfrm>
            <a:off x="5532699" y="4872942"/>
            <a:ext cx="7035852" cy="1022430"/>
          </a:xfrm>
        </p:spPr>
        <p:txBody>
          <a:bodyPr/>
          <a:lstStyle/>
          <a:p>
            <a:r>
              <a:rPr kumimoji="1" lang="en-US" altLang="zh-CN" dirty="0"/>
              <a:t>-- Yu Liu</a:t>
            </a:r>
            <a:endParaRPr kumimoji="1" lang="zh-CN" altLang="en-US" dirty="0"/>
          </a:p>
        </p:txBody>
      </p:sp>
    </p:spTree>
    <p:extLst>
      <p:ext uri="{BB962C8B-B14F-4D97-AF65-F5344CB8AC3E}">
        <p14:creationId xmlns:p14="http://schemas.microsoft.com/office/powerpoint/2010/main" val="4119435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643191" y="1885949"/>
            <a:ext cx="3785933" cy="4006903"/>
          </a:xfrm>
        </p:spPr>
        <p:txBody>
          <a:bodyPr>
            <a:normAutofit/>
          </a:bodyPr>
          <a:lstStyle/>
          <a:p>
            <a:pPr marL="0" indent="0" algn="ctr">
              <a:buNone/>
            </a:pPr>
            <a:r>
              <a:rPr lang="en-US" altLang="zh-CN" sz="1800" cap="none" dirty="0" err="1"/>
              <a:t>GeoNetwork</a:t>
            </a:r>
            <a:endParaRPr lang="en-US" altLang="zh-CN" sz="1800" cap="none" dirty="0"/>
          </a:p>
          <a:p>
            <a:pPr marL="0" indent="0" algn="ctr">
              <a:buNone/>
            </a:pPr>
            <a:endParaRPr lang="en-US" altLang="zh-CN" sz="1800" cap="none" dirty="0"/>
          </a:p>
          <a:p>
            <a:r>
              <a:rPr lang="en-US" altLang="zh-CN" sz="1800" cap="none" dirty="0"/>
              <a:t>In the histogram of top 10 country, we can see mainly customers are in United States, and the second country is India.</a:t>
            </a:r>
            <a:br>
              <a:rPr lang="en-US" altLang="zh-CN" sz="1800" cap="none" dirty="0"/>
            </a:br>
            <a:endParaRPr lang="en-US" altLang="zh-CN" sz="1800" cap="none" dirty="0"/>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a:stretch/>
        </p:blipFill>
        <p:spPr>
          <a:xfrm>
            <a:off x="4338692" y="474569"/>
            <a:ext cx="7585280" cy="590886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610710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300291" y="1614487"/>
            <a:ext cx="3785933" cy="4857751"/>
          </a:xfrm>
        </p:spPr>
        <p:txBody>
          <a:bodyPr>
            <a:normAutofit lnSpcReduction="10000"/>
          </a:bodyPr>
          <a:lstStyle/>
          <a:p>
            <a:pPr marL="0" indent="0" algn="ctr">
              <a:buNone/>
            </a:pPr>
            <a:r>
              <a:rPr lang="en-US" altLang="zh-CN" sz="1800" cap="none" dirty="0" err="1"/>
              <a:t>GeoNetwork</a:t>
            </a:r>
            <a:endParaRPr lang="en-US" altLang="zh-CN" sz="1800" cap="none" dirty="0"/>
          </a:p>
          <a:p>
            <a:pPr marL="0" indent="0" algn="ctr">
              <a:buNone/>
            </a:pPr>
            <a:endParaRPr lang="en-US" altLang="zh-CN" sz="1800" cap="none" dirty="0"/>
          </a:p>
          <a:p>
            <a:r>
              <a:rPr lang="en-US" altLang="zh-CN" sz="1800" cap="none" dirty="0"/>
              <a:t>In the histogram of top 10 city, nearly</a:t>
            </a:r>
            <a:r>
              <a:rPr lang="en-US" altLang="zh-CN" sz="1800" cap="none"/>
              <a:t> 90</a:t>
            </a:r>
            <a:r>
              <a:rPr lang="en-US" altLang="zh-CN" sz="1800" cap="none" dirty="0"/>
              <a:t>% data are not allowed to see or not set, and except these data, top 1 city is Mountain View, followed by New York and San Francisco.</a:t>
            </a:r>
          </a:p>
          <a:p>
            <a:r>
              <a:rPr lang="en-US" altLang="zh-CN" sz="1800" cap="none" dirty="0"/>
              <a:t>In city columns, nearly 90% data are not allowed to see or not set, and this data set not provide longitude and latitude because of customers’ privacy, if we can get more information, I think the prediction will be better.</a:t>
            </a:r>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a:stretch/>
        </p:blipFill>
        <p:spPr>
          <a:xfrm>
            <a:off x="4186238" y="119673"/>
            <a:ext cx="7843837" cy="665799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360767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2907506" y="196120"/>
            <a:ext cx="6376988" cy="2009775"/>
          </a:xfrm>
        </p:spPr>
        <p:txBody>
          <a:bodyPr>
            <a:normAutofit/>
          </a:bodyPr>
          <a:lstStyle/>
          <a:p>
            <a:pPr algn="ctr"/>
            <a:r>
              <a:rPr lang="en-US" altLang="zh-CN" b="1" dirty="0">
                <a:effectLst/>
              </a:rPr>
              <a:t>Prediction</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395286" y="1800225"/>
                <a:ext cx="11363327" cy="3272997"/>
              </a:xfrm>
            </p:spPr>
            <p:txBody>
              <a:bodyPr>
                <a:normAutofit/>
              </a:bodyPr>
              <a:lstStyle/>
              <a:p>
                <a:r>
                  <a:rPr lang="en-US" altLang="zh-CN" cap="none" dirty="0">
                    <a:effectLst/>
                  </a:rPr>
                  <a:t>We are predicting the natural log of the sum of all transactions per user. For every user in the test set, the target is:</a:t>
                </a:r>
              </a:p>
              <a:p>
                <a:pPr marL="0" indent="0">
                  <a:buNone/>
                </a:pPr>
                <a14:m>
                  <m:oMathPara xmlns:m="http://schemas.openxmlformats.org/officeDocument/2006/math">
                    <m:oMathParaPr>
                      <m:jc m:val="center"/>
                    </m:oMathParaPr>
                    <m:oMath xmlns:m="http://schemas.openxmlformats.org/officeDocument/2006/math">
                      <m:sSub>
                        <m:sSubPr>
                          <m:ctrlPr>
                            <a:rPr lang="en-US" altLang="zh-CN" i="1" cap="none" smtClean="0">
                              <a:effectLst/>
                              <a:latin typeface="Cambria Math" panose="02040503050406030204" pitchFamily="18" charset="0"/>
                            </a:rPr>
                          </m:ctrlPr>
                        </m:sSubPr>
                        <m:e>
                          <m:r>
                            <m:rPr>
                              <m:nor/>
                            </m:rPr>
                            <a:rPr lang="zh-CN" altLang="en-US">
                              <a:effectLst/>
                            </a:rPr>
                            <m:t>𝑡𝑎𝑟𝑔𝑒𝑡</m:t>
                          </m:r>
                        </m:e>
                        <m:sub>
                          <m:r>
                            <m:rPr>
                              <m:nor/>
                            </m:rPr>
                            <a:rPr lang="zh-CN" altLang="en-US">
                              <a:effectLst/>
                            </a:rPr>
                            <m:t>𝑢𝑠𝑒𝑟</m:t>
                          </m:r>
                        </m:sub>
                      </m:sSub>
                      <m:r>
                        <a:rPr lang="en-US" altLang="zh-CN" cap="none" dirty="0">
                          <a:effectLst/>
                          <a:latin typeface="Cambria Math" panose="02040503050406030204" pitchFamily="18" charset="0"/>
                          <a:ea typeface="Cambria Math" panose="02040503050406030204" pitchFamily="18" charset="0"/>
                        </a:rPr>
                        <m:t>=</m:t>
                      </m:r>
                      <m:func>
                        <m:funcPr>
                          <m:ctrlPr>
                            <a:rPr lang="en-US" altLang="zh-CN" i="1" cap="none" dirty="0" smtClean="0">
                              <a:effectLst/>
                              <a:latin typeface="Cambria Math" panose="02040503050406030204" pitchFamily="18" charset="0"/>
                              <a:ea typeface="Cambria Math" panose="02040503050406030204" pitchFamily="18" charset="0"/>
                            </a:rPr>
                          </m:ctrlPr>
                        </m:funcPr>
                        <m:fName>
                          <m:r>
                            <m:rPr>
                              <m:sty m:val="p"/>
                            </m:rPr>
                            <a:rPr lang="en-US" altLang="zh-CN" i="0" cap="none" dirty="0" smtClean="0">
                              <a:effectLst/>
                              <a:latin typeface="Cambria Math" panose="02040503050406030204" pitchFamily="18" charset="0"/>
                              <a:ea typeface="Cambria Math" panose="02040503050406030204" pitchFamily="18" charset="0"/>
                            </a:rPr>
                            <m:t>ln</m:t>
                          </m:r>
                        </m:fName>
                        <m:e>
                          <m:r>
                            <a:rPr lang="en-US" altLang="zh-CN" b="0" i="1" cap="none" dirty="0" smtClean="0">
                              <a:effectLst/>
                              <a:latin typeface="Cambria Math" panose="02040503050406030204" pitchFamily="18" charset="0"/>
                              <a:ea typeface="Cambria Math" panose="02040503050406030204" pitchFamily="18" charset="0"/>
                            </a:rPr>
                            <m:t>(</m:t>
                          </m:r>
                          <m:sSub>
                            <m:sSubPr>
                              <m:ctrlPr>
                                <a:rPr lang="en-US" altLang="zh-CN" b="0" i="1" cap="none" dirty="0" smtClean="0">
                                  <a:effectLst/>
                                  <a:latin typeface="Cambria Math" panose="02040503050406030204" pitchFamily="18" charset="0"/>
                                  <a:ea typeface="Cambria Math" panose="02040503050406030204" pitchFamily="18" charset="0"/>
                                </a:rPr>
                              </m:ctrlPr>
                            </m:sSubPr>
                            <m:e>
                              <m:r>
                                <a:rPr lang="en-US" altLang="zh-CN" b="0" i="1" cap="none" dirty="0" smtClean="0">
                                  <a:effectLst/>
                                  <a:latin typeface="Cambria Math" panose="02040503050406030204" pitchFamily="18" charset="0"/>
                                  <a:ea typeface="Cambria Math" panose="02040503050406030204" pitchFamily="18" charset="0"/>
                                </a:rPr>
                                <m:t>𝑦</m:t>
                              </m:r>
                            </m:e>
                            <m:sub>
                              <m:r>
                                <a:rPr lang="en-US" altLang="zh-CN" b="0" i="1" cap="none" dirty="0" smtClean="0">
                                  <a:effectLst/>
                                  <a:latin typeface="Cambria Math" panose="02040503050406030204" pitchFamily="18" charset="0"/>
                                  <a:ea typeface="Cambria Math" panose="02040503050406030204" pitchFamily="18" charset="0"/>
                                </a:rPr>
                                <m:t>𝑢𝑠𝑒𝑟</m:t>
                              </m:r>
                            </m:sub>
                          </m:sSub>
                          <m:r>
                            <a:rPr lang="en-US" altLang="zh-CN" b="0" i="1" cap="none" dirty="0" smtClean="0">
                              <a:effectLst/>
                              <a:latin typeface="Cambria Math" panose="02040503050406030204" pitchFamily="18" charset="0"/>
                              <a:ea typeface="Cambria Math" panose="02040503050406030204" pitchFamily="18" charset="0"/>
                            </a:rPr>
                            <m:t>+1)</m:t>
                          </m:r>
                        </m:e>
                      </m:func>
                    </m:oMath>
                  </m:oMathPara>
                </a14:m>
                <a:endParaRPr lang="en-US" altLang="zh-CN" cap="none" dirty="0">
                  <a:effectLst/>
                </a:endParaRPr>
              </a:p>
              <a:p>
                <a:pPr marL="0" indent="0">
                  <a:buNone/>
                </a:pPr>
                <a:endParaRPr lang="en-US" altLang="zh-CN" cap="none" dirty="0">
                  <a:effectLst/>
                </a:endParaRPr>
              </a:p>
              <a:p>
                <a:r>
                  <a:rPr lang="en-US" altLang="zh-CN" cap="none" dirty="0">
                    <a:effectLst/>
                  </a:rPr>
                  <a:t>As what we see in Data explore part, the 98.9% of target value is </a:t>
                </a:r>
                <a:r>
                  <a:rPr lang="en-US" altLang="zh-CN" cap="none" dirty="0" err="1">
                    <a:effectLst/>
                  </a:rPr>
                  <a:t>NaN</a:t>
                </a:r>
                <a:r>
                  <a:rPr lang="en-US" altLang="zh-CN" cap="none" dirty="0">
                    <a:effectLst/>
                  </a:rPr>
                  <a:t>, it we use decision tree to split data in to </a:t>
                </a:r>
                <a:r>
                  <a:rPr lang="en-US" altLang="zh-CN" cap="none" dirty="0" err="1">
                    <a:effectLst/>
                  </a:rPr>
                  <a:t>NaN</a:t>
                </a:r>
                <a:r>
                  <a:rPr lang="en-US" altLang="zh-CN" cap="none" dirty="0">
                    <a:effectLst/>
                  </a:rPr>
                  <a:t> and not </a:t>
                </a:r>
                <a:r>
                  <a:rPr lang="en-US" altLang="zh-CN" cap="none" dirty="0" err="1">
                    <a:effectLst/>
                  </a:rPr>
                  <a:t>NaN</a:t>
                </a:r>
                <a:r>
                  <a:rPr lang="en-US" altLang="zh-CN" cap="none" dirty="0">
                    <a:effectLst/>
                  </a:rPr>
                  <a:t>, and continue to predict the value may be a good idea, so models like random forest and </a:t>
                </a:r>
                <a:r>
                  <a:rPr lang="en-US" altLang="zh-CN" cap="none" dirty="0" err="1">
                    <a:effectLst/>
                  </a:rPr>
                  <a:t>xgboost</a:t>
                </a:r>
                <a:r>
                  <a:rPr lang="en-US" altLang="zh-CN" cap="none" dirty="0">
                    <a:effectLst/>
                  </a:rPr>
                  <a:t> may have good performance. And as experience, the </a:t>
                </a:r>
                <a:r>
                  <a:rPr lang="en-US" altLang="zh-CN" cap="none" dirty="0" err="1">
                    <a:effectLst/>
                  </a:rPr>
                  <a:t>xgboost</a:t>
                </a:r>
                <a:r>
                  <a:rPr lang="en-US" altLang="zh-CN" cap="none" dirty="0">
                    <a:effectLst/>
                  </a:rPr>
                  <a:t> perform very well in machine learning. So I try to use this model to predict first.</a:t>
                </a:r>
              </a:p>
            </p:txBody>
          </p:sp>
        </mc:Choice>
        <mc:Fallback xmlns="">
          <p:sp>
            <p:nvSpPr>
              <p:cNvPr id="3" name="内容占位符 2">
                <a:extLst>
                  <a:ext uri="{FF2B5EF4-FFF2-40B4-BE49-F238E27FC236}">
                    <a16:creationId xmlns:a16="http://schemas.microsoft.com/office/drawing/2014/main" id="{5A42A483-8F0D-CE46-9D05-D1F183907405}"/>
                  </a:ext>
                </a:extLst>
              </p:cNvPr>
              <p:cNvSpPr>
                <a:spLocks noGrp="1" noRot="1" noChangeAspect="1" noMove="1" noResize="1" noEditPoints="1" noAdjustHandles="1" noChangeArrowheads="1" noChangeShapeType="1" noTextEdit="1"/>
              </p:cNvSpPr>
              <p:nvPr>
                <p:ph idx="1"/>
              </p:nvPr>
            </p:nvSpPr>
            <p:spPr>
              <a:xfrm>
                <a:off x="395286" y="1800225"/>
                <a:ext cx="11363327" cy="3272997"/>
              </a:xfrm>
              <a:blipFill>
                <a:blip r:embed="rId3"/>
                <a:stretch>
                  <a:fillRect l="-44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5831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2907506" y="-482920"/>
            <a:ext cx="6376988" cy="2009775"/>
          </a:xfrm>
        </p:spPr>
        <p:txBody>
          <a:bodyPr>
            <a:normAutofit/>
          </a:bodyPr>
          <a:lstStyle/>
          <a:p>
            <a:pPr algn="ctr"/>
            <a:r>
              <a:rPr lang="en-US" altLang="zh-CN" b="1" dirty="0">
                <a:effectLst/>
              </a:rPr>
              <a:t>Prediction</a:t>
            </a:r>
          </a:p>
        </p:txBody>
      </p:sp>
      <p:pic>
        <p:nvPicPr>
          <p:cNvPr id="4" name="图片 3">
            <a:extLst>
              <a:ext uri="{FF2B5EF4-FFF2-40B4-BE49-F238E27FC236}">
                <a16:creationId xmlns:a16="http://schemas.microsoft.com/office/drawing/2014/main" id="{3AB23EA6-B4E9-5C44-9D31-70CA81134C8A}"/>
              </a:ext>
            </a:extLst>
          </p:cNvPr>
          <p:cNvPicPr>
            <a:picLocks noChangeAspect="1"/>
          </p:cNvPicPr>
          <p:nvPr/>
        </p:nvPicPr>
        <p:blipFill>
          <a:blip r:embed="rId3"/>
          <a:stretch>
            <a:fillRect/>
          </a:stretch>
        </p:blipFill>
        <p:spPr>
          <a:xfrm>
            <a:off x="1371601" y="804199"/>
            <a:ext cx="4300538" cy="2739101"/>
          </a:xfrm>
          <a:prstGeom prst="rect">
            <a:avLst/>
          </a:prstGeom>
        </p:spPr>
      </p:pic>
      <p:pic>
        <p:nvPicPr>
          <p:cNvPr id="5" name="图片 4">
            <a:extLst>
              <a:ext uri="{FF2B5EF4-FFF2-40B4-BE49-F238E27FC236}">
                <a16:creationId xmlns:a16="http://schemas.microsoft.com/office/drawing/2014/main" id="{E3F08C11-AD55-F548-A706-84815020A572}"/>
              </a:ext>
            </a:extLst>
          </p:cNvPr>
          <p:cNvPicPr>
            <a:picLocks noChangeAspect="1"/>
          </p:cNvPicPr>
          <p:nvPr/>
        </p:nvPicPr>
        <p:blipFill>
          <a:blip r:embed="rId4"/>
          <a:stretch>
            <a:fillRect/>
          </a:stretch>
        </p:blipFill>
        <p:spPr>
          <a:xfrm>
            <a:off x="585469" y="3543300"/>
            <a:ext cx="5086670" cy="2960743"/>
          </a:xfrm>
          <a:prstGeom prst="rect">
            <a:avLst/>
          </a:prstGeom>
        </p:spPr>
      </p:pic>
      <p:sp>
        <p:nvSpPr>
          <p:cNvPr id="8" name="文本框 7">
            <a:extLst>
              <a:ext uri="{FF2B5EF4-FFF2-40B4-BE49-F238E27FC236}">
                <a16:creationId xmlns:a16="http://schemas.microsoft.com/office/drawing/2014/main" id="{71006142-D0E1-F143-B3EE-32496F9F9445}"/>
              </a:ext>
            </a:extLst>
          </p:cNvPr>
          <p:cNvSpPr txBox="1"/>
          <p:nvPr/>
        </p:nvSpPr>
        <p:spPr>
          <a:xfrm>
            <a:off x="6096001" y="1089092"/>
            <a:ext cx="5765092" cy="535531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From the the root-mean-square-error plot we can see, as the iteration increase, both Training </a:t>
            </a:r>
            <a:r>
              <a:rPr lang="en-US" altLang="zh-CN" dirty="0" err="1"/>
              <a:t>rmse</a:t>
            </a:r>
            <a:r>
              <a:rPr lang="en-US" altLang="zh-CN" dirty="0"/>
              <a:t> and Validation </a:t>
            </a:r>
            <a:r>
              <a:rPr lang="en-US" altLang="zh-CN" dirty="0" err="1"/>
              <a:t>rmse</a:t>
            </a:r>
            <a:r>
              <a:rPr lang="en-US" altLang="zh-CN" dirty="0"/>
              <a:t> are becoming smaller, and Training </a:t>
            </a:r>
            <a:r>
              <a:rPr lang="en-US" altLang="zh-CN" dirty="0" err="1"/>
              <a:t>rmse</a:t>
            </a:r>
            <a:r>
              <a:rPr lang="en-US" altLang="zh-CN" dirty="0"/>
              <a:t> is getting </a:t>
            </a:r>
            <a:r>
              <a:rPr lang="en-US" altLang="zh-CN" dirty="0" err="1"/>
              <a:t>colser</a:t>
            </a:r>
            <a:r>
              <a:rPr lang="en-US" altLang="zh-CN" dirty="0"/>
              <a:t> to Validation </a:t>
            </a:r>
            <a:r>
              <a:rPr lang="en-US" altLang="zh-CN" dirty="0" err="1"/>
              <a:t>rmse</a:t>
            </a:r>
            <a:r>
              <a:rPr lang="en-US" altLang="zh-CN" dirty="0"/>
              <a:t>, but with iteration increase further, may overfitting, so I choose the number of iteration is 100.</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From the feature importance plot, we can see the </a:t>
            </a:r>
            <a:r>
              <a:rPr lang="en-US" altLang="zh-CN" dirty="0" err="1"/>
              <a:t>totals_hits</a:t>
            </a:r>
            <a:r>
              <a:rPr lang="en-US" altLang="zh-CN" dirty="0"/>
              <a:t> feature is most important, which means the number of total hits this customer hit in </a:t>
            </a:r>
            <a:r>
              <a:rPr lang="en-US" altLang="zh-CN" dirty="0" err="1"/>
              <a:t>Gstore</a:t>
            </a:r>
            <a:r>
              <a:rPr lang="en-US" altLang="zh-CN" dirty="0"/>
              <a:t>. The second important feature is </a:t>
            </a:r>
            <a:r>
              <a:rPr lang="en-US" altLang="zh-CN" dirty="0" err="1"/>
              <a:t>totals_pageviews</a:t>
            </a:r>
            <a:r>
              <a:rPr lang="en-US" altLang="zh-CN" dirty="0"/>
              <a:t>, which means how many pages this customer view in </a:t>
            </a:r>
            <a:r>
              <a:rPr lang="en-US" altLang="zh-CN" dirty="0" err="1"/>
              <a:t>Gstore</a:t>
            </a:r>
            <a:r>
              <a:rPr lang="en-US" altLang="zh-CN" dirty="0"/>
              <a:t>. The day of month is third important, which seems that the day of month the customer view </a:t>
            </a:r>
            <a:r>
              <a:rPr lang="en-US" altLang="zh-CN" dirty="0" err="1"/>
              <a:t>Gstore</a:t>
            </a:r>
            <a:r>
              <a:rPr lang="en-US" altLang="zh-CN" dirty="0"/>
              <a:t> may </a:t>
            </a:r>
            <a:r>
              <a:rPr lang="en-US" altLang="zh-CN" dirty="0" err="1"/>
              <a:t>realted</a:t>
            </a:r>
            <a:r>
              <a:rPr lang="en-US" altLang="zh-CN" dirty="0"/>
              <a:t> to the customer' revenue. And the customers' </a:t>
            </a:r>
            <a:r>
              <a:rPr lang="en-US" altLang="zh-CN" dirty="0" err="1"/>
              <a:t>geograph</a:t>
            </a:r>
            <a:r>
              <a:rPr lang="en-US" altLang="zh-CN" dirty="0"/>
              <a:t> is also important.</a:t>
            </a:r>
            <a:endParaRPr kumimoji="1" lang="zh-CN" altLang="en-US" dirty="0"/>
          </a:p>
          <a:p>
            <a:pPr marL="285750" indent="-285750">
              <a:buFont typeface="Arial" panose="020B0604020202020204" pitchFamily="34" charset="0"/>
              <a:buChar char="•"/>
            </a:pPr>
            <a:endParaRPr kumimoji="1" lang="zh-CN" altLang="en-US" dirty="0"/>
          </a:p>
        </p:txBody>
      </p:sp>
    </p:spTree>
    <p:extLst>
      <p:ext uri="{BB962C8B-B14F-4D97-AF65-F5344CB8AC3E}">
        <p14:creationId xmlns:p14="http://schemas.microsoft.com/office/powerpoint/2010/main" val="7495597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useBgFill="1">
        <p:nvSpPr>
          <p:cNvPr id="13" name="Rectangle 10">
            <a:extLst>
              <a:ext uri="{FF2B5EF4-FFF2-40B4-BE49-F238E27FC236}">
                <a16:creationId xmlns:a16="http://schemas.microsoft.com/office/drawing/2014/main" id="{270875A5-96F9-4EB9-A2D5-51557F52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1755372" y="100724"/>
            <a:ext cx="3988204" cy="1349056"/>
          </a:xfrm>
        </p:spPr>
        <p:txBody>
          <a:bodyPr>
            <a:normAutofit/>
          </a:bodyPr>
          <a:lstStyle/>
          <a:p>
            <a:r>
              <a:rPr lang="en-US" altLang="zh-CN" b="1" dirty="0">
                <a:effectLst/>
              </a:rPr>
              <a:t>Prediction</a:t>
            </a:r>
          </a:p>
        </p:txBody>
      </p:sp>
      <p:pic>
        <p:nvPicPr>
          <p:cNvPr id="5" name="图片 4">
            <a:extLst>
              <a:ext uri="{FF2B5EF4-FFF2-40B4-BE49-F238E27FC236}">
                <a16:creationId xmlns:a16="http://schemas.microsoft.com/office/drawing/2014/main" id="{B738CDF4-D3B3-8747-BAA7-8D9D39BAFD4D}"/>
              </a:ext>
            </a:extLst>
          </p:cNvPr>
          <p:cNvPicPr>
            <a:picLocks noChangeAspect="1"/>
          </p:cNvPicPr>
          <p:nvPr/>
        </p:nvPicPr>
        <p:blipFill>
          <a:blip r:embed="rId3"/>
          <a:stretch>
            <a:fillRect/>
          </a:stretch>
        </p:blipFill>
        <p:spPr>
          <a:xfrm>
            <a:off x="2428339" y="4606610"/>
            <a:ext cx="9082624" cy="840142"/>
          </a:xfrm>
          <a:prstGeom prst="rect">
            <a:avLst/>
          </a:prstGeom>
        </p:spPr>
      </p:pic>
      <p:pic>
        <p:nvPicPr>
          <p:cNvPr id="4" name="图片 3">
            <a:extLst>
              <a:ext uri="{FF2B5EF4-FFF2-40B4-BE49-F238E27FC236}">
                <a16:creationId xmlns:a16="http://schemas.microsoft.com/office/drawing/2014/main" id="{2F8C52BF-D714-524B-B624-71B52643F600}"/>
              </a:ext>
            </a:extLst>
          </p:cNvPr>
          <p:cNvPicPr>
            <a:picLocks noChangeAspect="1"/>
          </p:cNvPicPr>
          <p:nvPr/>
        </p:nvPicPr>
        <p:blipFill>
          <a:blip r:embed="rId4"/>
          <a:stretch>
            <a:fillRect/>
          </a:stretch>
        </p:blipFill>
        <p:spPr>
          <a:xfrm>
            <a:off x="4537980" y="2102716"/>
            <a:ext cx="6972983" cy="1516622"/>
          </a:xfrm>
          <a:prstGeom prst="rect">
            <a:avLst/>
          </a:prstGeom>
        </p:spPr>
      </p:pic>
      <p:pic>
        <p:nvPicPr>
          <p:cNvPr id="6" name="图片 5">
            <a:extLst>
              <a:ext uri="{FF2B5EF4-FFF2-40B4-BE49-F238E27FC236}">
                <a16:creationId xmlns:a16="http://schemas.microsoft.com/office/drawing/2014/main" id="{6E8FED0B-CDEB-324E-92D4-C36820D42F27}"/>
              </a:ext>
            </a:extLst>
          </p:cNvPr>
          <p:cNvPicPr>
            <a:picLocks noChangeAspect="1"/>
          </p:cNvPicPr>
          <p:nvPr/>
        </p:nvPicPr>
        <p:blipFill>
          <a:blip r:embed="rId5"/>
          <a:stretch>
            <a:fillRect/>
          </a:stretch>
        </p:blipFill>
        <p:spPr>
          <a:xfrm>
            <a:off x="2428339" y="5446752"/>
            <a:ext cx="9082624" cy="840973"/>
          </a:xfrm>
          <a:prstGeom prst="rect">
            <a:avLst/>
          </a:prstGeom>
        </p:spPr>
      </p:pic>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111853" y="1153153"/>
            <a:ext cx="4175379" cy="3415749"/>
          </a:xfrm>
        </p:spPr>
        <p:txBody>
          <a:bodyPr anchor="t">
            <a:normAutofit lnSpcReduction="10000"/>
          </a:bodyPr>
          <a:lstStyle/>
          <a:p>
            <a:r>
              <a:rPr lang="en-US" altLang="zh-CN" cap="none" dirty="0">
                <a:effectLst/>
              </a:rPr>
              <a:t>I tried to use </a:t>
            </a:r>
            <a:r>
              <a:rPr lang="en-US" altLang="zh-CN" cap="none" dirty="0" err="1">
                <a:effectLst/>
              </a:rPr>
              <a:t>GridSearchCV</a:t>
            </a:r>
            <a:r>
              <a:rPr lang="en-US" altLang="zh-CN" cap="none" dirty="0">
                <a:effectLst/>
              </a:rPr>
              <a:t> to tune parameters, but because the data set is too large and the power of my laptop is not good enough, the auto tuning process will take much time, so I only manual tuned parameters, and after several times, I got the </a:t>
            </a:r>
            <a:r>
              <a:rPr lang="en-US" altLang="zh-CN" cap="none" dirty="0" err="1">
                <a:effectLst/>
              </a:rPr>
              <a:t>bset</a:t>
            </a:r>
            <a:r>
              <a:rPr lang="en-US" altLang="zh-CN" cap="none" dirty="0">
                <a:effectLst/>
              </a:rPr>
              <a:t> score in Kaggle is 1.00834, and the rank of it is about 400.</a:t>
            </a:r>
          </a:p>
        </p:txBody>
      </p:sp>
    </p:spTree>
    <p:extLst>
      <p:ext uri="{BB962C8B-B14F-4D97-AF65-F5344CB8AC3E}">
        <p14:creationId xmlns:p14="http://schemas.microsoft.com/office/powerpoint/2010/main" val="921162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2907506" y="196120"/>
            <a:ext cx="6376988" cy="2009775"/>
          </a:xfrm>
        </p:spPr>
        <p:txBody>
          <a:bodyPr>
            <a:normAutofit/>
          </a:bodyPr>
          <a:lstStyle/>
          <a:p>
            <a:pPr algn="ctr"/>
            <a:r>
              <a:rPr lang="en-US" altLang="zh-CN" b="1" dirty="0">
                <a:effectLst/>
              </a:rPr>
              <a:t>Conclusion</a:t>
            </a:r>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414336" y="2057400"/>
            <a:ext cx="11363327" cy="3272997"/>
          </a:xfrm>
        </p:spPr>
        <p:txBody>
          <a:bodyPr>
            <a:normAutofit/>
          </a:bodyPr>
          <a:lstStyle/>
          <a:p>
            <a:r>
              <a:rPr lang="en-US" altLang="zh-CN" cap="none" dirty="0">
                <a:effectLst/>
              </a:rPr>
              <a:t>I also tried some other models, but their result are not better than </a:t>
            </a:r>
            <a:r>
              <a:rPr lang="en-US" altLang="zh-CN" cap="none" dirty="0" err="1">
                <a:effectLst/>
              </a:rPr>
              <a:t>xgboost</a:t>
            </a:r>
            <a:r>
              <a:rPr lang="en-US" altLang="zh-CN" cap="none" dirty="0">
                <a:effectLst/>
              </a:rPr>
              <a:t>.</a:t>
            </a:r>
          </a:p>
          <a:p>
            <a:r>
              <a:rPr lang="en-US" altLang="zh-CN" cap="none" dirty="0">
                <a:effectLst/>
              </a:rPr>
              <a:t>As I don't use the hits columns, and I discard some columns look like useless (truth may be not), the prediction result is not good enough. The methods I group the same ID can also be improved to get a better result.</a:t>
            </a:r>
          </a:p>
          <a:p>
            <a:r>
              <a:rPr lang="en-US" altLang="zh-CN" cap="none" dirty="0">
                <a:effectLst/>
              </a:rPr>
              <a:t>I think the score I get can be further improved, if I continue tune parameters or with better data mining process, but the cost is time. It's a pity that I don't have more time to continue, hope I can review this project in the future.</a:t>
            </a:r>
          </a:p>
        </p:txBody>
      </p:sp>
    </p:spTree>
    <p:extLst>
      <p:ext uri="{BB962C8B-B14F-4D97-AF65-F5344CB8AC3E}">
        <p14:creationId xmlns:p14="http://schemas.microsoft.com/office/powerpoint/2010/main" val="1696631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1141413" y="609600"/>
            <a:ext cx="9905998" cy="1450694"/>
          </a:xfrm>
        </p:spPr>
        <p:txBody>
          <a:bodyPr/>
          <a:lstStyle/>
          <a:p>
            <a:pPr algn="ctr"/>
            <a:r>
              <a:rPr lang="en-US" altLang="zh-CN" b="1" cap="none" dirty="0">
                <a:effectLst/>
              </a:rPr>
              <a:t>Questions</a:t>
            </a:r>
            <a:r>
              <a:rPr lang="en-US" altLang="zh-CN" b="1" dirty="0">
                <a:effectLst/>
              </a:rPr>
              <a:t> </a:t>
            </a:r>
            <a:endParaRPr kumimoji="1" lang="zh-CN" altLang="en-US" dirty="0"/>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1141413" y="1613703"/>
            <a:ext cx="9905998" cy="4520879"/>
          </a:xfrm>
        </p:spPr>
        <p:txBody>
          <a:bodyPr>
            <a:normAutofit/>
          </a:bodyPr>
          <a:lstStyle/>
          <a:p>
            <a:r>
              <a:rPr lang="en-US" altLang="zh-CN" cap="none" dirty="0">
                <a:effectLst/>
              </a:rPr>
              <a:t>This project will analyze a Google Merchandise Store (also known as </a:t>
            </a:r>
            <a:r>
              <a:rPr lang="en-US" altLang="zh-CN" cap="none" dirty="0" err="1">
                <a:effectLst/>
              </a:rPr>
              <a:t>GStore</a:t>
            </a:r>
            <a:r>
              <a:rPr lang="en-US" altLang="zh-CN" cap="none" dirty="0">
                <a:effectLst/>
              </a:rPr>
              <a:t>, where Google swag is sold) customer dataset to predict how much each customer will spend money on </a:t>
            </a:r>
            <a:r>
              <a:rPr lang="en-US" altLang="zh-CN" cap="none" dirty="0" err="1">
                <a:effectLst/>
              </a:rPr>
              <a:t>Gstore</a:t>
            </a:r>
            <a:r>
              <a:rPr lang="en-US" altLang="zh-CN" cap="none" dirty="0">
                <a:effectLst/>
              </a:rPr>
              <a:t> from December 1st, 2018 to January 31st, 2019.</a:t>
            </a:r>
          </a:p>
          <a:p>
            <a:r>
              <a:rPr lang="en-US" altLang="zh-CN" cap="none" dirty="0">
                <a:effectLst/>
              </a:rPr>
              <a:t>In real word, the 80/20 rule has proven true for many businesses–only a small percentage of customers produce most of the revenue. </a:t>
            </a:r>
            <a:r>
              <a:rPr lang="zh-CN" altLang="en-US" cap="none" dirty="0">
                <a:effectLst/>
              </a:rPr>
              <a:t> </a:t>
            </a:r>
            <a:r>
              <a:rPr lang="en-US" altLang="zh-CN" cap="none" dirty="0">
                <a:effectLst/>
              </a:rPr>
              <a:t>So</a:t>
            </a:r>
            <a:r>
              <a:rPr lang="zh-CN" altLang="en-US" cap="none" dirty="0">
                <a:effectLst/>
              </a:rPr>
              <a:t> </a:t>
            </a:r>
            <a:r>
              <a:rPr lang="en-US" altLang="zh-CN" cap="none" dirty="0">
                <a:effectLst/>
              </a:rPr>
              <a:t>it</a:t>
            </a:r>
            <a:r>
              <a:rPr lang="zh-CN" altLang="en-US" cap="none" dirty="0">
                <a:effectLst/>
              </a:rPr>
              <a:t> </a:t>
            </a:r>
            <a:r>
              <a:rPr lang="en-US" altLang="zh-CN" cap="none" dirty="0">
                <a:effectLst/>
              </a:rPr>
              <a:t>is</a:t>
            </a:r>
            <a:r>
              <a:rPr lang="zh-CN" altLang="en-US" cap="none" dirty="0">
                <a:effectLst/>
              </a:rPr>
              <a:t> </a:t>
            </a:r>
            <a:r>
              <a:rPr lang="en-US" altLang="zh-CN" cap="none" dirty="0">
                <a:effectLst/>
              </a:rPr>
              <a:t>difficult for marketing teams to make appropriate investments in promotional strategies.</a:t>
            </a:r>
          </a:p>
          <a:p>
            <a:r>
              <a:rPr lang="en-US" altLang="zh-CN" cap="none" dirty="0">
                <a:effectLst/>
              </a:rPr>
              <a:t>Online store analysis can educate the types of products customers like, customers distribution and many other useful factors. This can help make more educated decisions when it comes to product creation or curation for stores.</a:t>
            </a:r>
          </a:p>
        </p:txBody>
      </p:sp>
    </p:spTree>
    <p:extLst>
      <p:ext uri="{BB962C8B-B14F-4D97-AF65-F5344CB8AC3E}">
        <p14:creationId xmlns:p14="http://schemas.microsoft.com/office/powerpoint/2010/main" val="1734311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1141413" y="609600"/>
            <a:ext cx="9905998" cy="1450694"/>
          </a:xfrm>
        </p:spPr>
        <p:txBody>
          <a:bodyPr>
            <a:normAutofit/>
          </a:bodyPr>
          <a:lstStyle/>
          <a:p>
            <a:pPr algn="ctr"/>
            <a:r>
              <a:rPr lang="en-US" altLang="zh-CN" b="1" dirty="0">
                <a:effectLst/>
              </a:rPr>
              <a:t>Data Collection</a:t>
            </a:r>
            <a:endParaRPr kumimoji="1" lang="zh-CN" altLang="en-US" dirty="0"/>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1141413" y="1613703"/>
            <a:ext cx="9905998" cy="4520879"/>
          </a:xfrm>
        </p:spPr>
        <p:txBody>
          <a:bodyPr>
            <a:normAutofit/>
          </a:bodyPr>
          <a:lstStyle/>
          <a:p>
            <a:r>
              <a:rPr lang="en-US" altLang="zh-CN" cap="none" dirty="0">
                <a:effectLst/>
              </a:rPr>
              <a:t>This project is a Kaggle competition, </a:t>
            </a:r>
            <a:r>
              <a:rPr lang="en-US" altLang="zh-CN" cap="none" dirty="0">
                <a:effectLst/>
                <a:hlinkClick r:id="rId2"/>
              </a:rPr>
              <a:t>Google Analytics Customer Revenue Prediction</a:t>
            </a:r>
            <a:r>
              <a:rPr lang="en-US" altLang="zh-CN" cap="none" dirty="0">
                <a:effectLst/>
              </a:rPr>
              <a:t>.</a:t>
            </a:r>
          </a:p>
          <a:p>
            <a:r>
              <a:rPr lang="en-US" altLang="zh-CN" cap="none" dirty="0">
                <a:effectLst/>
              </a:rPr>
              <a:t>The train data set collects view information of every </a:t>
            </a:r>
            <a:r>
              <a:rPr lang="en-US" altLang="zh-CN" cap="none" dirty="0" err="1">
                <a:effectLst/>
              </a:rPr>
              <a:t>Gstore</a:t>
            </a:r>
            <a:r>
              <a:rPr lang="en-US" altLang="zh-CN" cap="none" dirty="0">
                <a:effectLst/>
              </a:rPr>
              <a:t> customers and their cost from August 1st, 2016 to May 1st, 2018.</a:t>
            </a:r>
          </a:p>
          <a:p>
            <a:r>
              <a:rPr lang="en-US" altLang="zh-CN" cap="none" dirty="0">
                <a:effectLst/>
              </a:rPr>
              <a:t>The test data set collects view information of every </a:t>
            </a:r>
            <a:r>
              <a:rPr lang="en-US" altLang="zh-CN" cap="none" dirty="0" err="1">
                <a:effectLst/>
              </a:rPr>
              <a:t>Gstore</a:t>
            </a:r>
            <a:r>
              <a:rPr lang="en-US" altLang="zh-CN" cap="none" dirty="0">
                <a:effectLst/>
              </a:rPr>
              <a:t> customers from December 1st, 2018 to January 31st, 2019, and the target is to predict how much they will spend on </a:t>
            </a:r>
            <a:r>
              <a:rPr lang="en-US" altLang="zh-CN" cap="none" dirty="0" err="1">
                <a:effectLst/>
              </a:rPr>
              <a:t>GStore</a:t>
            </a:r>
            <a:r>
              <a:rPr lang="en-US" altLang="zh-CN" cap="none" dirty="0">
                <a:effectLst/>
              </a:rPr>
              <a:t> during this period.</a:t>
            </a:r>
          </a:p>
        </p:txBody>
      </p:sp>
    </p:spTree>
    <p:extLst>
      <p:ext uri="{BB962C8B-B14F-4D97-AF65-F5344CB8AC3E}">
        <p14:creationId xmlns:p14="http://schemas.microsoft.com/office/powerpoint/2010/main" val="2870599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1141413" y="163009"/>
            <a:ext cx="9905998" cy="1450694"/>
          </a:xfrm>
        </p:spPr>
        <p:txBody>
          <a:bodyPr>
            <a:normAutofit/>
          </a:bodyPr>
          <a:lstStyle/>
          <a:p>
            <a:pPr algn="ctr"/>
            <a:r>
              <a:rPr lang="en-US" altLang="zh-CN" b="1" dirty="0">
                <a:effectLst/>
              </a:rPr>
              <a:t>Main Features</a:t>
            </a:r>
            <a:endParaRPr kumimoji="1" lang="zh-CN" altLang="en-US" dirty="0"/>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775504" y="1041722"/>
            <a:ext cx="10660283" cy="5451675"/>
          </a:xfrm>
        </p:spPr>
        <p:txBody>
          <a:bodyPr>
            <a:normAutofit fontScale="77500" lnSpcReduction="20000"/>
          </a:bodyPr>
          <a:lstStyle/>
          <a:p>
            <a:r>
              <a:rPr lang="en-US" altLang="zh-CN" cap="none" dirty="0" err="1">
                <a:effectLst/>
              </a:rPr>
              <a:t>fullVisitorId</a:t>
            </a:r>
            <a:r>
              <a:rPr lang="en-US" altLang="zh-CN" cap="none" dirty="0">
                <a:effectLst/>
              </a:rPr>
              <a:t>- A unique identifier for each user of the Google Merchandise Store.</a:t>
            </a:r>
          </a:p>
          <a:p>
            <a:r>
              <a:rPr lang="en-US" altLang="zh-CN" cap="none" dirty="0" err="1">
                <a:effectLst/>
              </a:rPr>
              <a:t>channelGrouping</a:t>
            </a:r>
            <a:r>
              <a:rPr lang="en-US" altLang="zh-CN" cap="none" dirty="0">
                <a:effectLst/>
              </a:rPr>
              <a:t> - The channel via which the user came to the Store.</a:t>
            </a:r>
          </a:p>
          <a:p>
            <a:r>
              <a:rPr lang="en-US" altLang="zh-CN" cap="none" dirty="0">
                <a:effectLst/>
              </a:rPr>
              <a:t>date - The date on which the user visited the Store.</a:t>
            </a:r>
          </a:p>
          <a:p>
            <a:r>
              <a:rPr lang="en-US" altLang="zh-CN" cap="none" dirty="0">
                <a:effectLst/>
              </a:rPr>
              <a:t>device - The specifications for the device used to access the Store.</a:t>
            </a:r>
          </a:p>
          <a:p>
            <a:r>
              <a:rPr lang="en-US" altLang="zh-CN" cap="none" dirty="0" err="1">
                <a:effectLst/>
              </a:rPr>
              <a:t>geoNetwork</a:t>
            </a:r>
            <a:r>
              <a:rPr lang="en-US" altLang="zh-CN" cap="none" dirty="0">
                <a:effectLst/>
              </a:rPr>
              <a:t> - This section contains information about the geography of the user.</a:t>
            </a:r>
          </a:p>
          <a:p>
            <a:r>
              <a:rPr lang="en-US" altLang="zh-CN" cap="none" dirty="0" err="1">
                <a:effectLst/>
              </a:rPr>
              <a:t>socialEngagementType</a:t>
            </a:r>
            <a:r>
              <a:rPr lang="en-US" altLang="zh-CN" cap="none" dirty="0">
                <a:effectLst/>
              </a:rPr>
              <a:t> - Engagement type, either "Socially Engaged" or "Not Socially Engaged".</a:t>
            </a:r>
          </a:p>
          <a:p>
            <a:r>
              <a:rPr lang="en-US" altLang="zh-CN" cap="none" dirty="0">
                <a:effectLst/>
              </a:rPr>
              <a:t>totals - This section contains aggregate values across the session.</a:t>
            </a:r>
          </a:p>
          <a:p>
            <a:r>
              <a:rPr lang="en-US" altLang="zh-CN" cap="none" dirty="0" err="1">
                <a:effectLst/>
              </a:rPr>
              <a:t>trafficSource</a:t>
            </a:r>
            <a:r>
              <a:rPr lang="en-US" altLang="zh-CN" cap="none" dirty="0">
                <a:effectLst/>
              </a:rPr>
              <a:t> - This section contains information about the Traffic Source from which the session originated.</a:t>
            </a:r>
          </a:p>
          <a:p>
            <a:r>
              <a:rPr lang="en-US" altLang="zh-CN" cap="none" dirty="0" err="1">
                <a:effectLst/>
              </a:rPr>
              <a:t>visitId</a:t>
            </a:r>
            <a:r>
              <a:rPr lang="en-US" altLang="zh-CN" cap="none" dirty="0">
                <a:effectLst/>
              </a:rPr>
              <a:t> - An identifier for this session. This is part of the value usually stored as the _</a:t>
            </a:r>
            <a:r>
              <a:rPr lang="en-US" altLang="zh-CN" cap="none" dirty="0" err="1">
                <a:effectLst/>
              </a:rPr>
              <a:t>utmb</a:t>
            </a:r>
            <a:r>
              <a:rPr lang="en-US" altLang="zh-CN" cap="none" dirty="0">
                <a:effectLst/>
              </a:rPr>
              <a:t> cookie. This is only unique to the user. For a completely unique ID, you should use a combination of </a:t>
            </a:r>
            <a:r>
              <a:rPr lang="en-US" altLang="zh-CN" cap="none" dirty="0" err="1">
                <a:effectLst/>
              </a:rPr>
              <a:t>fullVisitorId</a:t>
            </a:r>
            <a:r>
              <a:rPr lang="en-US" altLang="zh-CN" cap="none" dirty="0">
                <a:effectLst/>
              </a:rPr>
              <a:t> and </a:t>
            </a:r>
            <a:r>
              <a:rPr lang="en-US" altLang="zh-CN" cap="none" dirty="0" err="1">
                <a:effectLst/>
              </a:rPr>
              <a:t>visitId</a:t>
            </a:r>
            <a:r>
              <a:rPr lang="en-US" altLang="zh-CN" cap="none" dirty="0">
                <a:effectLst/>
              </a:rPr>
              <a:t>.</a:t>
            </a:r>
          </a:p>
          <a:p>
            <a:r>
              <a:rPr lang="en-US" altLang="zh-CN" cap="none" dirty="0" err="1">
                <a:effectLst/>
              </a:rPr>
              <a:t>visitNumber</a:t>
            </a:r>
            <a:r>
              <a:rPr lang="en-US" altLang="zh-CN" cap="none" dirty="0">
                <a:effectLst/>
              </a:rPr>
              <a:t> - The session number for this user. If this is the first session, then this is set to 1.</a:t>
            </a:r>
          </a:p>
          <a:p>
            <a:r>
              <a:rPr lang="en-US" altLang="zh-CN" cap="none" dirty="0" err="1">
                <a:effectLst/>
              </a:rPr>
              <a:t>visitStartTime</a:t>
            </a:r>
            <a:r>
              <a:rPr lang="en-US" altLang="zh-CN" cap="none" dirty="0">
                <a:effectLst/>
              </a:rPr>
              <a:t> - The timestamp (expressed as POSIX time).</a:t>
            </a:r>
          </a:p>
          <a:p>
            <a:r>
              <a:rPr lang="en-US" altLang="zh-CN" cap="none" dirty="0">
                <a:effectLst/>
              </a:rPr>
              <a:t>hits - This row and nested fields are populated for any and all types of hits. Provides a record of all page visits.</a:t>
            </a:r>
          </a:p>
          <a:p>
            <a:r>
              <a:rPr lang="en-US" altLang="zh-CN" cap="none" dirty="0" err="1">
                <a:effectLst/>
              </a:rPr>
              <a:t>customDimensions</a:t>
            </a:r>
            <a:r>
              <a:rPr lang="en-US" altLang="zh-CN" cap="none" dirty="0">
                <a:effectLst/>
              </a:rPr>
              <a:t> - This section contains any user-level or session-level custom dimensions that are set for a session. This is a repeated field and has an entry for each dimension that is set.</a:t>
            </a:r>
          </a:p>
          <a:p>
            <a:r>
              <a:rPr lang="en-US" altLang="zh-CN" cap="none" dirty="0">
                <a:effectLst/>
              </a:rPr>
              <a:t>totals - This set of columns mostly includes high-level aggregate data.</a:t>
            </a:r>
          </a:p>
        </p:txBody>
      </p:sp>
    </p:spTree>
    <p:extLst>
      <p:ext uri="{BB962C8B-B14F-4D97-AF65-F5344CB8AC3E}">
        <p14:creationId xmlns:p14="http://schemas.microsoft.com/office/powerpoint/2010/main" val="2597686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2907506" y="196120"/>
            <a:ext cx="6376988" cy="2009775"/>
          </a:xfrm>
        </p:spPr>
        <p:txBody>
          <a:bodyPr>
            <a:normAutofit/>
          </a:bodyPr>
          <a:lstStyle/>
          <a:p>
            <a:pPr algn="ctr"/>
            <a:r>
              <a:rPr lang="en-US" altLang="zh-CN" b="1" dirty="0">
                <a:effectLst/>
              </a:rPr>
              <a:t>Data Munging</a:t>
            </a:r>
          </a:p>
        </p:txBody>
      </p:sp>
      <p:pic>
        <p:nvPicPr>
          <p:cNvPr id="5" name="图片 4">
            <a:extLst>
              <a:ext uri="{FF2B5EF4-FFF2-40B4-BE49-F238E27FC236}">
                <a16:creationId xmlns:a16="http://schemas.microsoft.com/office/drawing/2014/main" id="{CC0FAB7F-AE92-E74E-8F83-C73A080D88DF}"/>
              </a:ext>
            </a:extLst>
          </p:cNvPr>
          <p:cNvPicPr>
            <a:picLocks noChangeAspect="1"/>
          </p:cNvPicPr>
          <p:nvPr/>
        </p:nvPicPr>
        <p:blipFill>
          <a:blip r:embed="rId3"/>
          <a:stretch>
            <a:fillRect/>
          </a:stretch>
        </p:blipFill>
        <p:spPr>
          <a:xfrm>
            <a:off x="6460875" y="2926081"/>
            <a:ext cx="5177246" cy="750700"/>
          </a:xfrm>
          <a:custGeom>
            <a:avLst/>
            <a:gdLst>
              <a:gd name="connsiteX0" fmla="*/ 120172 w 3416888"/>
              <a:gd name="connsiteY0" fmla="*/ 0 h 2057399"/>
              <a:gd name="connsiteX1" fmla="*/ 3296716 w 3416888"/>
              <a:gd name="connsiteY1" fmla="*/ 0 h 2057399"/>
              <a:gd name="connsiteX2" fmla="*/ 3416888 w 3416888"/>
              <a:gd name="connsiteY2" fmla="*/ 120172 h 2057399"/>
              <a:gd name="connsiteX3" fmla="*/ 3416888 w 3416888"/>
              <a:gd name="connsiteY3" fmla="*/ 2057399 h 2057399"/>
              <a:gd name="connsiteX4" fmla="*/ 0 w 3416888"/>
              <a:gd name="connsiteY4" fmla="*/ 2057399 h 2057399"/>
              <a:gd name="connsiteX5" fmla="*/ 0 w 3416888"/>
              <a:gd name="connsiteY5" fmla="*/ 120172 h 2057399"/>
              <a:gd name="connsiteX6" fmla="*/ 120172 w 3416888"/>
              <a:gd name="connsiteY6" fmla="*/ 0 h 2057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6888" h="2057399">
                <a:moveTo>
                  <a:pt x="120172" y="0"/>
                </a:moveTo>
                <a:lnTo>
                  <a:pt x="3296716" y="0"/>
                </a:lnTo>
                <a:cubicBezTo>
                  <a:pt x="3363085" y="0"/>
                  <a:pt x="3416888" y="53803"/>
                  <a:pt x="3416888" y="120172"/>
                </a:cubicBezTo>
                <a:lnTo>
                  <a:pt x="3416888" y="2057399"/>
                </a:lnTo>
                <a:lnTo>
                  <a:pt x="0" y="2057399"/>
                </a:lnTo>
                <a:lnTo>
                  <a:pt x="0" y="120172"/>
                </a:lnTo>
                <a:cubicBezTo>
                  <a:pt x="0" y="53803"/>
                  <a:pt x="53803" y="0"/>
                  <a:pt x="120172" y="0"/>
                </a:cubicBezTo>
                <a:close/>
              </a:path>
            </a:pathLst>
          </a:cu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395286" y="1800225"/>
            <a:ext cx="7962901" cy="3272997"/>
          </a:xfrm>
        </p:spPr>
        <p:txBody>
          <a:bodyPr>
            <a:normAutofit/>
          </a:bodyPr>
          <a:lstStyle/>
          <a:p>
            <a:r>
              <a:rPr lang="en-US" altLang="zh-CN" cap="none" dirty="0">
                <a:effectLst/>
              </a:rPr>
              <a:t>Change POSIX timestamp to readable time.</a:t>
            </a:r>
          </a:p>
          <a:p>
            <a:r>
              <a:rPr lang="en-US" altLang="zh-CN" cap="none" dirty="0">
                <a:effectLst/>
              </a:rPr>
              <a:t>Handle json columns.</a:t>
            </a:r>
          </a:p>
          <a:p>
            <a:r>
              <a:rPr lang="en-US" altLang="zh-CN" cap="none" dirty="0">
                <a:effectLst/>
              </a:rPr>
              <a:t>Drop columns with consistent values.</a:t>
            </a:r>
          </a:p>
          <a:p>
            <a:r>
              <a:rPr lang="en-US" altLang="zh-CN" cap="none" dirty="0">
                <a:effectLst/>
              </a:rPr>
              <a:t>Drop columns with duplicate information.</a:t>
            </a:r>
          </a:p>
          <a:p>
            <a:r>
              <a:rPr lang="en-US" altLang="zh-CN" cap="none" dirty="0">
                <a:effectLst/>
              </a:rPr>
              <a:t>Fill </a:t>
            </a:r>
            <a:r>
              <a:rPr lang="en-US" altLang="zh-CN" cap="none" dirty="0" err="1">
                <a:effectLst/>
              </a:rPr>
              <a:t>NaN</a:t>
            </a:r>
            <a:r>
              <a:rPr lang="en-US" altLang="zh-CN" cap="none" dirty="0">
                <a:effectLst/>
              </a:rPr>
              <a:t> values.</a:t>
            </a:r>
          </a:p>
          <a:p>
            <a:r>
              <a:rPr lang="en-US" altLang="zh-CN" cap="none" dirty="0">
                <a:effectLst/>
              </a:rPr>
              <a:t>Change columns’ type.</a:t>
            </a:r>
          </a:p>
          <a:p>
            <a:r>
              <a:rPr lang="en-US" altLang="zh-CN" cap="none" dirty="0">
                <a:effectLst/>
              </a:rPr>
              <a:t>Label encoding.</a:t>
            </a:r>
          </a:p>
        </p:txBody>
      </p:sp>
      <p:pic>
        <p:nvPicPr>
          <p:cNvPr id="6" name="图片 5">
            <a:extLst>
              <a:ext uri="{FF2B5EF4-FFF2-40B4-BE49-F238E27FC236}">
                <a16:creationId xmlns:a16="http://schemas.microsoft.com/office/drawing/2014/main" id="{E05C2174-D7FD-F744-86CB-2F4D5C49AB91}"/>
              </a:ext>
            </a:extLst>
          </p:cNvPr>
          <p:cNvPicPr>
            <a:picLocks noChangeAspect="1"/>
          </p:cNvPicPr>
          <p:nvPr/>
        </p:nvPicPr>
        <p:blipFill>
          <a:blip r:embed="rId4"/>
          <a:stretch>
            <a:fillRect/>
          </a:stretch>
        </p:blipFill>
        <p:spPr>
          <a:xfrm>
            <a:off x="1683497" y="5850493"/>
            <a:ext cx="9944100" cy="419100"/>
          </a:xfrm>
          <a:prstGeom prst="rect">
            <a:avLst/>
          </a:prstGeom>
        </p:spPr>
      </p:pic>
      <p:pic>
        <p:nvPicPr>
          <p:cNvPr id="7" name="图片 6">
            <a:extLst>
              <a:ext uri="{FF2B5EF4-FFF2-40B4-BE49-F238E27FC236}">
                <a16:creationId xmlns:a16="http://schemas.microsoft.com/office/drawing/2014/main" id="{15EECBA0-E8FC-8848-BD8A-9E068D0B4808}"/>
              </a:ext>
            </a:extLst>
          </p:cNvPr>
          <p:cNvPicPr>
            <a:picLocks noChangeAspect="1"/>
          </p:cNvPicPr>
          <p:nvPr/>
        </p:nvPicPr>
        <p:blipFill>
          <a:blip r:embed="rId5"/>
          <a:stretch>
            <a:fillRect/>
          </a:stretch>
        </p:blipFill>
        <p:spPr>
          <a:xfrm>
            <a:off x="3943508" y="4838478"/>
            <a:ext cx="7694613" cy="771414"/>
          </a:xfrm>
          <a:prstGeom prst="rect">
            <a:avLst/>
          </a:prstGeom>
        </p:spPr>
      </p:pic>
      <p:pic>
        <p:nvPicPr>
          <p:cNvPr id="8" name="图片 7">
            <a:extLst>
              <a:ext uri="{FF2B5EF4-FFF2-40B4-BE49-F238E27FC236}">
                <a16:creationId xmlns:a16="http://schemas.microsoft.com/office/drawing/2014/main" id="{E268163B-3F01-D641-806D-6779CC806982}"/>
              </a:ext>
            </a:extLst>
          </p:cNvPr>
          <p:cNvPicPr>
            <a:picLocks noChangeAspect="1"/>
          </p:cNvPicPr>
          <p:nvPr/>
        </p:nvPicPr>
        <p:blipFill>
          <a:blip r:embed="rId6"/>
          <a:stretch>
            <a:fillRect/>
          </a:stretch>
        </p:blipFill>
        <p:spPr>
          <a:xfrm>
            <a:off x="4376736" y="3798482"/>
            <a:ext cx="7288213" cy="889840"/>
          </a:xfrm>
          <a:prstGeom prst="rect">
            <a:avLst/>
          </a:prstGeom>
        </p:spPr>
      </p:pic>
      <p:pic>
        <p:nvPicPr>
          <p:cNvPr id="9" name="图片 8">
            <a:extLst>
              <a:ext uri="{FF2B5EF4-FFF2-40B4-BE49-F238E27FC236}">
                <a16:creationId xmlns:a16="http://schemas.microsoft.com/office/drawing/2014/main" id="{75CDFDD9-9A21-844C-B8C8-3E7F39C56E82}"/>
              </a:ext>
            </a:extLst>
          </p:cNvPr>
          <p:cNvPicPr>
            <a:picLocks noChangeAspect="1"/>
          </p:cNvPicPr>
          <p:nvPr/>
        </p:nvPicPr>
        <p:blipFill>
          <a:blip r:embed="rId7"/>
          <a:stretch>
            <a:fillRect/>
          </a:stretch>
        </p:blipFill>
        <p:spPr>
          <a:xfrm>
            <a:off x="7094947" y="1978279"/>
            <a:ext cx="4543174" cy="796839"/>
          </a:xfrm>
          <a:prstGeom prst="rect">
            <a:avLst/>
          </a:prstGeom>
        </p:spPr>
      </p:pic>
    </p:spTree>
    <p:extLst>
      <p:ext uri="{BB962C8B-B14F-4D97-AF65-F5344CB8AC3E}">
        <p14:creationId xmlns:p14="http://schemas.microsoft.com/office/powerpoint/2010/main" val="1444859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643193" y="668028"/>
            <a:ext cx="3243008" cy="2503797"/>
          </a:xfrm>
        </p:spPr>
        <p:txBody>
          <a:bodyPr>
            <a:normAutofit/>
          </a:bodyPr>
          <a:lstStyle/>
          <a:p>
            <a:r>
              <a:rPr lang="en-US" altLang="zh-CN" sz="2800" b="1" dirty="0">
                <a:effectLst/>
              </a:rPr>
              <a:t>Data Munging</a:t>
            </a:r>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4719485" y="668029"/>
            <a:ext cx="6828142" cy="3353365"/>
          </a:xfrm>
        </p:spPr>
        <p:txBody>
          <a:bodyPr>
            <a:normAutofit/>
          </a:bodyPr>
          <a:lstStyle/>
          <a:p>
            <a:pPr>
              <a:lnSpc>
                <a:spcPct val="90000"/>
              </a:lnSpc>
            </a:pPr>
            <a:r>
              <a:rPr lang="en-US" altLang="zh-CN" sz="1800" cap="none" dirty="0">
                <a:effectLst/>
              </a:rPr>
              <a:t>The target is to predict every customer revenue in the </a:t>
            </a:r>
            <a:r>
              <a:rPr lang="en-US" altLang="zh-CN" sz="1800" cap="none" dirty="0" err="1">
                <a:effectLst/>
              </a:rPr>
              <a:t>Gstore</a:t>
            </a:r>
            <a:r>
              <a:rPr lang="en-US" altLang="zh-CN" sz="1800" cap="none" dirty="0">
                <a:effectLst/>
              </a:rPr>
              <a:t>, and row in the datasets is the record of every view of every customer. So we should combine all views belong to same customer (same </a:t>
            </a:r>
            <a:r>
              <a:rPr lang="en-US" altLang="zh-CN" sz="1800" cap="none" dirty="0" err="1">
                <a:effectLst/>
              </a:rPr>
              <a:t>fullVisitorId</a:t>
            </a:r>
            <a:r>
              <a:rPr lang="en-US" altLang="zh-CN" sz="1800" cap="none" dirty="0">
                <a:effectLst/>
              </a:rPr>
              <a:t>).</a:t>
            </a:r>
          </a:p>
          <a:p>
            <a:pPr>
              <a:lnSpc>
                <a:spcPct val="90000"/>
              </a:lnSpc>
            </a:pPr>
            <a:r>
              <a:rPr lang="en-US" altLang="zh-CN" sz="1800" cap="none" dirty="0">
                <a:effectLst/>
              </a:rPr>
              <a:t>When merge rows with same </a:t>
            </a:r>
            <a:r>
              <a:rPr lang="en-US" altLang="zh-CN" sz="1800" cap="none" dirty="0" err="1">
                <a:effectLst/>
              </a:rPr>
              <a:t>fullVisitorId</a:t>
            </a:r>
            <a:r>
              <a:rPr lang="en-US" altLang="zh-CN" sz="1800" cap="none" dirty="0">
                <a:effectLst/>
              </a:rPr>
              <a:t>, we need to decide what to do with columns. I use some </a:t>
            </a:r>
            <a:r>
              <a:rPr lang="en-US" altLang="zh-CN" sz="1800" cap="none" dirty="0" err="1">
                <a:effectLst/>
              </a:rPr>
              <a:t>diferent</a:t>
            </a:r>
            <a:r>
              <a:rPr lang="en-US" altLang="zh-CN" sz="1800" cap="none" dirty="0">
                <a:effectLst/>
              </a:rPr>
              <a:t> ways to different columns to get better result.</a:t>
            </a:r>
          </a:p>
          <a:p>
            <a:pPr>
              <a:lnSpc>
                <a:spcPct val="90000"/>
              </a:lnSpc>
            </a:pPr>
            <a:r>
              <a:rPr lang="en-US" altLang="zh-CN" sz="1800" cap="none" dirty="0">
                <a:effectLst/>
              </a:rPr>
              <a:t>Like </a:t>
            </a:r>
            <a:r>
              <a:rPr lang="en-US" altLang="zh-CN" sz="1800" cap="none" dirty="0" err="1">
                <a:effectLst/>
              </a:rPr>
              <a:t>channelGrouping</a:t>
            </a:r>
            <a:r>
              <a:rPr lang="en-US" altLang="zh-CN" sz="1800" cap="none" dirty="0">
                <a:effectLst/>
              </a:rPr>
              <a:t> and </a:t>
            </a:r>
            <a:r>
              <a:rPr lang="en-US" altLang="zh-CN" sz="1800" cap="none" dirty="0" err="1">
                <a:effectLst/>
              </a:rPr>
              <a:t>device_browser</a:t>
            </a:r>
            <a:r>
              <a:rPr lang="en-US" altLang="zh-CN" sz="1800" cap="none" dirty="0">
                <a:effectLst/>
              </a:rPr>
              <a:t> columns, get their median value is enough, and for </a:t>
            </a:r>
            <a:r>
              <a:rPr lang="en-US" altLang="zh-CN" sz="1800" cap="none" dirty="0" err="1">
                <a:effectLst/>
              </a:rPr>
              <a:t>totals_bounces</a:t>
            </a:r>
            <a:r>
              <a:rPr lang="en-US" altLang="zh-CN" sz="1800" cap="none" dirty="0">
                <a:effectLst/>
              </a:rPr>
              <a:t> and some other columns I get their sum, mean and standard </a:t>
            </a:r>
            <a:r>
              <a:rPr lang="en-US" altLang="zh-CN" sz="1800" cap="none" dirty="0" err="1">
                <a:effectLst/>
              </a:rPr>
              <a:t>decitation</a:t>
            </a:r>
            <a:r>
              <a:rPr lang="en-US" altLang="zh-CN" sz="1800" cap="none" dirty="0">
                <a:effectLst/>
              </a:rPr>
              <a:t>.</a:t>
            </a:r>
          </a:p>
        </p:txBody>
      </p:sp>
      <p:pic>
        <p:nvPicPr>
          <p:cNvPr id="4" name="图片 3">
            <a:extLst>
              <a:ext uri="{FF2B5EF4-FFF2-40B4-BE49-F238E27FC236}">
                <a16:creationId xmlns:a16="http://schemas.microsoft.com/office/drawing/2014/main" id="{D5BC5850-C650-A74E-91CC-622B532B8B03}"/>
              </a:ext>
            </a:extLst>
          </p:cNvPr>
          <p:cNvPicPr>
            <a:picLocks noChangeAspect="1"/>
          </p:cNvPicPr>
          <p:nvPr/>
        </p:nvPicPr>
        <p:blipFill>
          <a:blip r:embed="rId3"/>
          <a:stretch>
            <a:fillRect/>
          </a:stretch>
        </p:blipFill>
        <p:spPr>
          <a:xfrm>
            <a:off x="350518" y="4434043"/>
            <a:ext cx="7718365" cy="1755928"/>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5" name="文本框 4">
            <a:extLst>
              <a:ext uri="{FF2B5EF4-FFF2-40B4-BE49-F238E27FC236}">
                <a16:creationId xmlns:a16="http://schemas.microsoft.com/office/drawing/2014/main" id="{456A9D25-D22F-344E-A1F6-081102258D93}"/>
              </a:ext>
            </a:extLst>
          </p:cNvPr>
          <p:cNvSpPr txBox="1"/>
          <p:nvPr/>
        </p:nvSpPr>
        <p:spPr>
          <a:xfrm>
            <a:off x="8369077" y="4978053"/>
            <a:ext cx="3472405" cy="923330"/>
          </a:xfrm>
          <a:prstGeom prst="rect">
            <a:avLst/>
          </a:prstGeom>
          <a:noFill/>
        </p:spPr>
        <p:txBody>
          <a:bodyPr wrap="square" rtlCol="0">
            <a:spAutoFit/>
          </a:bodyPr>
          <a:lstStyle/>
          <a:p>
            <a:r>
              <a:rPr kumimoji="1" lang="en-US" altLang="zh-CN" dirty="0"/>
              <a:t>After </a:t>
            </a:r>
            <a:r>
              <a:rPr kumimoji="1" lang="en-US" altLang="zh-CN" dirty="0" err="1"/>
              <a:t>merige</a:t>
            </a:r>
            <a:r>
              <a:rPr kumimoji="1" lang="en-US" altLang="zh-CN" dirty="0"/>
              <a:t> rows, I got </a:t>
            </a:r>
            <a:r>
              <a:rPr lang="en-US" altLang="zh-CN" dirty="0"/>
              <a:t>1,323,730 rows, and 45 columns in train dataset.</a:t>
            </a:r>
            <a:endParaRPr kumimoji="1" lang="zh-CN" altLang="en-US" dirty="0"/>
          </a:p>
        </p:txBody>
      </p:sp>
    </p:spTree>
    <p:extLst>
      <p:ext uri="{BB962C8B-B14F-4D97-AF65-F5344CB8AC3E}">
        <p14:creationId xmlns:p14="http://schemas.microsoft.com/office/powerpoint/2010/main" val="4085955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643191" y="1885949"/>
            <a:ext cx="3785933" cy="4006903"/>
          </a:xfrm>
        </p:spPr>
        <p:txBody>
          <a:bodyPr>
            <a:normAutofit lnSpcReduction="10000"/>
          </a:bodyPr>
          <a:lstStyle/>
          <a:p>
            <a:pPr marL="0" indent="0" algn="ctr">
              <a:buNone/>
            </a:pPr>
            <a:r>
              <a:rPr lang="en-US" altLang="zh-CN" sz="1800" cap="none" dirty="0"/>
              <a:t>Target Value</a:t>
            </a:r>
          </a:p>
          <a:p>
            <a:r>
              <a:rPr lang="en-US" altLang="zh-CN" sz="1800" cap="none" dirty="0"/>
              <a:t>The histogram plot of top 10 values, as we see 0 is such much, and we can't see other 9 values.</a:t>
            </a:r>
          </a:p>
          <a:p>
            <a:r>
              <a:rPr lang="en-US" altLang="zh-CN" sz="1800" cap="none" dirty="0"/>
              <a:t>As Kaggle's Overview said, "The 80/20 rule has proven true for many businesses–only a small percentage of customers produce most of the revenue", the percentage of customers produce most of the revenue is really low.</a:t>
            </a:r>
          </a:p>
          <a:p>
            <a:endParaRPr lang="zh-CN" altLang="en-US" sz="1800" cap="none" dirty="0"/>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r="4772" b="-2"/>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200151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300291" y="1614487"/>
            <a:ext cx="3785933" cy="4006903"/>
          </a:xfrm>
        </p:spPr>
        <p:txBody>
          <a:bodyPr>
            <a:normAutofit/>
          </a:bodyPr>
          <a:lstStyle/>
          <a:p>
            <a:pPr marL="0" indent="0" algn="ctr">
              <a:buNone/>
            </a:pPr>
            <a:r>
              <a:rPr lang="en-US" altLang="zh-CN" sz="1800" cap="none" dirty="0"/>
              <a:t>Device category</a:t>
            </a:r>
          </a:p>
          <a:p>
            <a:pPr marL="0" indent="0" algn="ctr">
              <a:buNone/>
            </a:pPr>
            <a:endParaRPr lang="en-US" altLang="zh-CN" sz="1800" cap="none" dirty="0"/>
          </a:p>
          <a:p>
            <a:r>
              <a:rPr lang="en-US" altLang="zh-CN" sz="1800" cap="none" dirty="0"/>
              <a:t>From </a:t>
            </a:r>
            <a:r>
              <a:rPr lang="en-US" altLang="zh-CN" sz="1800" cap="none" dirty="0" err="1"/>
              <a:t>device_deviceCategory</a:t>
            </a:r>
            <a:r>
              <a:rPr lang="en-US" altLang="zh-CN" sz="1800" cap="none" dirty="0"/>
              <a:t> column, we can see 68.58% devices are desktop, 27.59% are mobile, and 3.83% are tablet. As this dataset is from 2016-08-01 to 2018-05-01, the result may be different now.</a:t>
            </a:r>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a:stretch/>
        </p:blipFill>
        <p:spPr>
          <a:xfrm>
            <a:off x="4530059" y="351004"/>
            <a:ext cx="7413286" cy="6155992"/>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01789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643191" y="1885949"/>
            <a:ext cx="3785933" cy="4006903"/>
          </a:xfrm>
        </p:spPr>
        <p:txBody>
          <a:bodyPr>
            <a:normAutofit/>
          </a:bodyPr>
          <a:lstStyle/>
          <a:p>
            <a:pPr marL="0" indent="0" algn="ctr">
              <a:buNone/>
            </a:pPr>
            <a:r>
              <a:rPr lang="en-US" altLang="zh-CN" sz="1800" cap="none" dirty="0"/>
              <a:t>Customer Dimensions</a:t>
            </a:r>
          </a:p>
          <a:p>
            <a:pPr marL="0" indent="0" algn="ctr">
              <a:buNone/>
            </a:pPr>
            <a:endParaRPr lang="en-US" altLang="zh-CN" sz="1800" cap="none" dirty="0"/>
          </a:p>
          <a:p>
            <a:r>
              <a:rPr lang="en-US" altLang="zh-CN" sz="1800" cap="none" dirty="0"/>
              <a:t>We can see 44.97% </a:t>
            </a:r>
            <a:r>
              <a:rPr lang="en-US" altLang="zh-CN" sz="1800" cap="none" dirty="0" err="1"/>
              <a:t>GStore</a:t>
            </a:r>
            <a:r>
              <a:rPr lang="en-US" altLang="zh-CN" sz="1800" cap="none" dirty="0"/>
              <a:t> customers are from North America.</a:t>
            </a:r>
            <a:br>
              <a:rPr lang="en-US" altLang="zh-CN" sz="1800" cap="none" dirty="0"/>
            </a:br>
            <a:endParaRPr lang="en-US" altLang="zh-CN" sz="1800" cap="none" dirty="0"/>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a:stretch/>
        </p:blipFill>
        <p:spPr>
          <a:xfrm>
            <a:off x="4429124" y="328614"/>
            <a:ext cx="7644018" cy="6268096"/>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9674705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网状">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otalTime>145</TotalTime>
  <Words>1072</Words>
  <Application>Microsoft Macintosh PowerPoint</Application>
  <PresentationFormat>宽屏</PresentationFormat>
  <Paragraphs>74</Paragraphs>
  <Slides>15</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15</vt:i4>
      </vt:variant>
    </vt:vector>
  </HeadingPairs>
  <TitlesOfParts>
    <vt:vector size="19" baseType="lpstr">
      <vt:lpstr>Arial</vt:lpstr>
      <vt:lpstr>Cambria Math</vt:lpstr>
      <vt:lpstr>Century Gothic</vt:lpstr>
      <vt:lpstr>网状</vt:lpstr>
      <vt:lpstr>Google  Analytics Customer Revenue Prediction  </vt:lpstr>
      <vt:lpstr>Questions </vt:lpstr>
      <vt:lpstr>Data Collection</vt:lpstr>
      <vt:lpstr>Main Features</vt:lpstr>
      <vt:lpstr>Data Munging</vt:lpstr>
      <vt:lpstr>Data Munging</vt:lpstr>
      <vt:lpstr>Main visualization</vt:lpstr>
      <vt:lpstr>Main visualization</vt:lpstr>
      <vt:lpstr>Main visualization</vt:lpstr>
      <vt:lpstr>Main visualization</vt:lpstr>
      <vt:lpstr>Main visualization</vt:lpstr>
      <vt:lpstr>Prediction</vt:lpstr>
      <vt:lpstr>Prediction</vt:lpstr>
      <vt:lpstr>Prediction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Analytics Customer Revenue Prediction  </dc:title>
  <dc:creator>Yu Liu</dc:creator>
  <cp:lastModifiedBy>Yu Liu</cp:lastModifiedBy>
  <cp:revision>6</cp:revision>
  <dcterms:created xsi:type="dcterms:W3CDTF">2019-08-12T02:25:49Z</dcterms:created>
  <dcterms:modified xsi:type="dcterms:W3CDTF">2019-08-15T01:54:44Z</dcterms:modified>
</cp:coreProperties>
</file>